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70" r:id="rId3"/>
    <p:sldId id="260" r:id="rId4"/>
    <p:sldId id="271" r:id="rId5"/>
    <p:sldId id="277" r:id="rId6"/>
    <p:sldId id="278" r:id="rId7"/>
    <p:sldId id="275" r:id="rId8"/>
    <p:sldId id="276" r:id="rId9"/>
    <p:sldId id="272" r:id="rId10"/>
    <p:sldId id="279" r:id="rId11"/>
    <p:sldId id="280" r:id="rId12"/>
    <p:sldId id="273" r:id="rId13"/>
    <p:sldId id="281" r:id="rId14"/>
    <p:sldId id="282" r:id="rId15"/>
    <p:sldId id="274" r:id="rId16"/>
    <p:sldId id="283" r:id="rId17"/>
    <p:sldId id="284" r:id="rId18"/>
    <p:sldId id="261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40-45BB-82C1-E2BD88AF7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40-45BB-82C1-E2BD88AF783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40-45BB-82C1-E2BD88AF7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6928160"/>
        <c:axId val="386927768"/>
      </c:barChart>
      <c:catAx>
        <c:axId val="38692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7768"/>
        <c:crosses val="autoZero"/>
        <c:auto val="1"/>
        <c:lblAlgn val="ctr"/>
        <c:lblOffset val="100"/>
        <c:noMultiLvlLbl val="0"/>
      </c:catAx>
      <c:valAx>
        <c:axId val="386927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8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en-US" dirty="0"/>
            <a:t>Step 1 Title</a:t>
          </a:r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23A0DE4A-FE92-496E-B335-3433CEFB74E9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n-U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n-US"/>
        </a:p>
      </dgm:t>
    </dgm:pt>
    <dgm:pt modelId="{97AFB725-9839-43BA-B026-0DD6AA03AD9C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CC01022B-5039-457F-931E-79459E3C1DC4}" type="parTrans" cxnId="{97004F90-D1DB-4A84-A8AE-504DE1F07341}">
      <dgm:prSet/>
      <dgm:spPr/>
      <dgm:t>
        <a:bodyPr/>
        <a:lstStyle/>
        <a:p>
          <a:endParaRPr lang="en-US"/>
        </a:p>
      </dgm:t>
    </dgm:pt>
    <dgm:pt modelId="{D5C26250-A06D-4B41-BC14-92648809C21F}" type="sibTrans" cxnId="{97004F90-D1DB-4A84-A8AE-504DE1F07341}">
      <dgm:prSet/>
      <dgm:spPr/>
      <dgm:t>
        <a:bodyPr/>
        <a:lstStyle/>
        <a:p>
          <a:endParaRPr lang="en-US"/>
        </a:p>
      </dgm:t>
    </dgm:pt>
    <dgm:pt modelId="{B86124A4-14C7-49C7-A342-9B2C2B94980B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B2F6F8FA-C3EE-485C-BFEC-A81570DC47D8}" type="parTrans" cxnId="{508A9F6A-C4F1-4147-A5F6-B89293B446E8}">
      <dgm:prSet/>
      <dgm:spPr/>
      <dgm:t>
        <a:bodyPr/>
        <a:lstStyle/>
        <a:p>
          <a:endParaRPr lang="en-US"/>
        </a:p>
      </dgm:t>
    </dgm:pt>
    <dgm:pt modelId="{1114C752-8188-4E63-BFFC-E4081ACE9882}" type="sibTrans" cxnId="{508A9F6A-C4F1-4147-A5F6-B89293B446E8}">
      <dgm:prSet/>
      <dgm:spPr/>
      <dgm:t>
        <a:bodyPr/>
        <a:lstStyle/>
        <a:p>
          <a:endParaRPr lang="en-US"/>
        </a:p>
      </dgm:t>
    </dgm:pt>
    <dgm:pt modelId="{A97FC57D-50D6-4D43-99C3-06D09820F122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5DD877C7-E4D9-4A68-A305-5A7689D3DBE7}" type="parTrans" cxnId="{D286A548-6BB0-4DED-9FB5-D87042DDBE0A}">
      <dgm:prSet/>
      <dgm:spPr/>
      <dgm:t>
        <a:bodyPr/>
        <a:lstStyle/>
        <a:p>
          <a:endParaRPr lang="en-US"/>
        </a:p>
      </dgm:t>
    </dgm:pt>
    <dgm:pt modelId="{C17BCABE-BEF2-4CC4-B037-B6B4866665CD}" type="sibTrans" cxnId="{D286A548-6BB0-4DED-9FB5-D87042DDBE0A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en-US" dirty="0"/>
            <a:t>Step 2 Title</a:t>
          </a:r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CBCC21F5-552F-4D39-812E-6FCD4A366F58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n-U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n-US"/>
        </a:p>
      </dgm:t>
    </dgm:pt>
    <dgm:pt modelId="{62831651-7C26-466C-BAA4-31EA8D14E47A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0F3EB6E4-07A5-4199-9C2F-8B91F53579FE}" type="parTrans" cxnId="{59DDA576-1BA9-49E8-9D1D-361FF667A19A}">
      <dgm:prSet/>
      <dgm:spPr/>
      <dgm:t>
        <a:bodyPr/>
        <a:lstStyle/>
        <a:p>
          <a:endParaRPr lang="en-US"/>
        </a:p>
      </dgm:t>
    </dgm:pt>
    <dgm:pt modelId="{0D19FA60-5F9C-420B-AD2F-A0656A7F0783}" type="sibTrans" cxnId="{59DDA576-1BA9-49E8-9D1D-361FF667A19A}">
      <dgm:prSet/>
      <dgm:spPr/>
      <dgm:t>
        <a:bodyPr/>
        <a:lstStyle/>
        <a:p>
          <a:endParaRPr lang="en-US"/>
        </a:p>
      </dgm:t>
    </dgm:pt>
    <dgm:pt modelId="{44B2544A-D122-4B95-A36C-B03D9E272B48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9EE40E78-C1B8-4A87-A668-53AD816CED24}" type="parTrans" cxnId="{F89EA6DF-D106-435E-9337-D23286A767A6}">
      <dgm:prSet/>
      <dgm:spPr/>
      <dgm:t>
        <a:bodyPr/>
        <a:lstStyle/>
        <a:p>
          <a:endParaRPr lang="en-US"/>
        </a:p>
      </dgm:t>
    </dgm:pt>
    <dgm:pt modelId="{F32DECE0-DC7F-4DCF-A10D-96A117A49197}" type="sibTrans" cxnId="{F89EA6DF-D106-435E-9337-D23286A767A6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US" dirty="0"/>
            <a:t>Step 3 Title</a:t>
          </a:r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F3256203-D9D1-492A-B801-68C1A32486F0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n-U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n-US"/>
        </a:p>
      </dgm:t>
    </dgm:pt>
    <dgm:pt modelId="{357008B7-F3FD-489F-A410-81C9A9EFE4DA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ED5EFE54-4C6D-4A88-939B-CE66C6668425}" type="parTrans" cxnId="{8910F93B-7180-4A52-9856-879D102D33F8}">
      <dgm:prSet/>
      <dgm:spPr/>
      <dgm:t>
        <a:bodyPr/>
        <a:lstStyle/>
        <a:p>
          <a:endParaRPr lang="en-US"/>
        </a:p>
      </dgm:t>
    </dgm:pt>
    <dgm:pt modelId="{87BC108C-4915-4A4B-8565-E4BD28BA3C35}" type="sibTrans" cxnId="{8910F93B-7180-4A52-9856-879D102D33F8}">
      <dgm:prSet/>
      <dgm:spPr/>
      <dgm:t>
        <a:bodyPr/>
        <a:lstStyle/>
        <a:p>
          <a:endParaRPr lang="en-US"/>
        </a:p>
      </dgm:t>
    </dgm:pt>
    <dgm:pt modelId="{E5E95E82-EF79-43CA-AA86-43B0E1CBCD3F}">
      <dgm:prSet phldrT="[Text]"/>
      <dgm:spPr/>
      <dgm:t>
        <a:bodyPr/>
        <a:lstStyle/>
        <a:p>
          <a:r>
            <a:rPr lang="en-US" dirty="0"/>
            <a:t>Step 4 Title</a:t>
          </a:r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n-U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n-US"/>
        </a:p>
      </dgm:t>
    </dgm:pt>
    <dgm:pt modelId="{A81358E0-3DE7-41AD-A28C-ABB22548B1F6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262E0B94-6EA9-4797-B705-959D7B185F91}" type="parTrans" cxnId="{FB8541C0-3895-4553-A4C7-34B81A3C4A0B}">
      <dgm:prSet/>
      <dgm:spPr/>
      <dgm:t>
        <a:bodyPr/>
        <a:lstStyle/>
        <a:p>
          <a:endParaRPr lang="en-US"/>
        </a:p>
      </dgm:t>
    </dgm:pt>
    <dgm:pt modelId="{77756FBB-BF6C-4D78-803E-BCC851F1DA03}" type="sibTrans" cxnId="{FB8541C0-3895-4553-A4C7-34B81A3C4A0B}">
      <dgm:prSet/>
      <dgm:spPr/>
      <dgm:t>
        <a:bodyPr/>
        <a:lstStyle/>
        <a:p>
          <a:endParaRPr lang="en-US"/>
        </a:p>
      </dgm:t>
    </dgm:pt>
    <dgm:pt modelId="{37A7C994-CC74-44DD-8777-ED6736B35821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03F017E7-7E3C-4E2C-9CEF-B07099F38801}" type="parTrans" cxnId="{1C5CE732-A00F-4C06-A1A8-B209BC6B496D}">
      <dgm:prSet/>
      <dgm:spPr/>
      <dgm:t>
        <a:bodyPr/>
        <a:lstStyle/>
        <a:p>
          <a:endParaRPr lang="en-US"/>
        </a:p>
      </dgm:t>
    </dgm:pt>
    <dgm:pt modelId="{118572A4-3B5E-487E-8015-6A319369077F}" type="sibTrans" cxnId="{1C5CE732-A00F-4C06-A1A8-B209BC6B496D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8302F07-D6A9-46A5-9807-EBF6C9F5B2DD}" type="pres">
      <dgm:prSet presAssocID="{082E8A29-955A-4C7C-A174-3E9DCD4DC8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DC53BA63-76BA-413A-ACCE-B7609C3FDC8E}" type="presOf" srcId="{A81358E0-3DE7-41AD-A28C-ABB22548B1F6}" destId="{86146B22-5360-4D1B-AC91-3378F10134EE}" srcOrd="0" destOrd="1" presId="urn:microsoft.com/office/officeart/2005/8/layout/hList6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1C5CE732-A00F-4C06-A1A8-B209BC6B496D}" srcId="{E5E95E82-EF79-43CA-AA86-43B0E1CBCD3F}" destId="{37A7C994-CC74-44DD-8777-ED6736B35821}" srcOrd="1" destOrd="0" parTransId="{03F017E7-7E3C-4E2C-9CEF-B07099F38801}" sibTransId="{118572A4-3B5E-487E-8015-6A319369077F}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F89EA6DF-D106-435E-9337-D23286A767A6}" srcId="{B6E26FFC-9977-4BBC-BEC7-3D6B63754E52}" destId="{44B2544A-D122-4B95-A36C-B03D9E272B48}" srcOrd="2" destOrd="0" parTransId="{9EE40E78-C1B8-4A87-A668-53AD816CED24}" sibTransId="{F32DECE0-DC7F-4DCF-A10D-96A117A49197}"/>
    <dgm:cxn modelId="{97004F90-D1DB-4A84-A8AE-504DE1F07341}" srcId="{082E8A29-955A-4C7C-A174-3E9DCD4DC89B}" destId="{97AFB725-9839-43BA-B026-0DD6AA03AD9C}" srcOrd="1" destOrd="0" parTransId="{CC01022B-5039-457F-931E-79459E3C1DC4}" sibTransId="{D5C26250-A06D-4B41-BC14-92648809C21F}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ECB535CD-5106-41E2-A5E6-D382C3792033}" type="presOf" srcId="{357008B7-F3FD-489F-A410-81C9A9EFE4DA}" destId="{25A33852-3C4B-4406-8856-3A4D6201948C}" srcOrd="0" destOrd="2" presId="urn:microsoft.com/office/officeart/2005/8/layout/hList6"/>
    <dgm:cxn modelId="{3B50A2DD-8777-42C9-93E1-40A37E404C87}" type="presOf" srcId="{44B2544A-D122-4B95-A36C-B03D9E272B48}" destId="{DAD9059A-916A-4916-A2A8-B42491568DD3}" srcOrd="0" destOrd="3" presId="urn:microsoft.com/office/officeart/2005/8/layout/hList6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1B9593D8-0118-451B-8B48-CC6C91B73C1B}" type="presOf" srcId="{B86124A4-14C7-49C7-A342-9B2C2B94980B}" destId="{98302F07-D6A9-46A5-9807-EBF6C9F5B2DD}" srcOrd="0" destOrd="3" presId="urn:microsoft.com/office/officeart/2005/8/layout/hList6"/>
    <dgm:cxn modelId="{9CB4B27D-95A7-458D-A9CA-7754788DD095}" type="presOf" srcId="{62831651-7C26-466C-BAA4-31EA8D14E47A}" destId="{DAD9059A-916A-4916-A2A8-B42491568DD3}" srcOrd="0" destOrd="2" presId="urn:microsoft.com/office/officeart/2005/8/layout/hList6"/>
    <dgm:cxn modelId="{508A9F6A-C4F1-4147-A5F6-B89293B446E8}" srcId="{082E8A29-955A-4C7C-A174-3E9DCD4DC89B}" destId="{B86124A4-14C7-49C7-A342-9B2C2B94980B}" srcOrd="2" destOrd="0" parTransId="{B2F6F8FA-C3EE-485C-BFEC-A81570DC47D8}" sibTransId="{1114C752-8188-4E63-BFFC-E4081ACE9882}"/>
    <dgm:cxn modelId="{AB981D0D-0AD5-4DD6-BA19-D4E75ECF1C7D}" type="presOf" srcId="{A97FC57D-50D6-4D43-99C3-06D09820F122}" destId="{98302F07-D6A9-46A5-9807-EBF6C9F5B2DD}" srcOrd="0" destOrd="4" presId="urn:microsoft.com/office/officeart/2005/8/layout/hList6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D286A548-6BB0-4DED-9FB5-D87042DDBE0A}" srcId="{082E8A29-955A-4C7C-A174-3E9DCD4DC89B}" destId="{A97FC57D-50D6-4D43-99C3-06D09820F122}" srcOrd="3" destOrd="0" parTransId="{5DD877C7-E4D9-4A68-A305-5A7689D3DBE7}" sibTransId="{C17BCABE-BEF2-4CC4-B037-B6B4866665CD}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3AE2742D-7673-4553-BCDD-292AE3B4BC50}" type="presOf" srcId="{97AFB725-9839-43BA-B026-0DD6AA03AD9C}" destId="{98302F07-D6A9-46A5-9807-EBF6C9F5B2DD}" srcOrd="0" destOrd="2" presId="urn:microsoft.com/office/officeart/2005/8/layout/hList6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59DDA576-1BA9-49E8-9D1D-361FF667A19A}" srcId="{B6E26FFC-9977-4BBC-BEC7-3D6B63754E52}" destId="{62831651-7C26-466C-BAA4-31EA8D14E47A}" srcOrd="1" destOrd="0" parTransId="{0F3EB6E4-07A5-4199-9C2F-8B91F53579FE}" sibTransId="{0D19FA60-5F9C-420B-AD2F-A0656A7F0783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8910F93B-7180-4A52-9856-879D102D33F8}" srcId="{6D0E5D9F-7263-4526-A227-51301233F549}" destId="{357008B7-F3FD-489F-A410-81C9A9EFE4DA}" srcOrd="1" destOrd="0" parTransId="{ED5EFE54-4C6D-4A88-939B-CE66C6668425}" sibTransId="{87BC108C-4915-4A4B-8565-E4BD28BA3C35}"/>
    <dgm:cxn modelId="{729DA21F-0A99-4CC3-ACFF-2A00EDCAA358}" type="presOf" srcId="{37A7C994-CC74-44DD-8777-ED6736B35821}" destId="{86146B22-5360-4D1B-AC91-3378F10134EE}" srcOrd="0" destOrd="2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851716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2719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Step 1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Task description</a:t>
          </a:r>
        </a:p>
      </dsp:txBody>
      <dsp:txXfrm rot="5400000">
        <a:off x="2322" y="797242"/>
        <a:ext cx="2278137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1597281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2719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Step 2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Task description</a:t>
          </a:r>
        </a:p>
      </dsp:txBody>
      <dsp:txXfrm rot="5400000">
        <a:off x="2451319" y="797242"/>
        <a:ext cx="2278137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4046280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2719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Step 3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Task description</a:t>
          </a:r>
        </a:p>
      </dsp:txBody>
      <dsp:txXfrm rot="5400000">
        <a:off x="4900318" y="797242"/>
        <a:ext cx="2278137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6495278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2719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Step 4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Task description</a:t>
          </a:r>
        </a:p>
      </dsp:txBody>
      <dsp:txXfrm rot="5400000">
        <a:off x="7349316" y="797242"/>
        <a:ext cx="2278137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11/24/2019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11/24/2019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11/24/2019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11/24/2019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11/24/2019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11/24/2019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11/24/2019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11/24/2019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11/24/2019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11/24/2019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11/24/2019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11/24/2019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Grand Tours, Projection Pursuit Guided Tours, and Manual Controls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Weber YC, Huang </a:t>
            </a:r>
          </a:p>
          <a:p>
            <a:r>
              <a:rPr lang="en-US" dirty="0"/>
              <a:t>Data Science Institution, TMU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0FE-17BE-4F5C-A7C4-28B445F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Movement of projection plane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C8558-781F-44B2-B099-084EC5F3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Views of p-dimensional data can be computed in analogous </a:t>
            </a:r>
            <a:r>
              <a:rPr lang="en-US" dirty="0" smtClean="0"/>
              <a:t>ways</a:t>
            </a:r>
            <a:endParaRPr lang="en-US" dirty="0"/>
          </a:p>
          <a:p>
            <a:pPr lvl="1"/>
            <a:r>
              <a:rPr lang="en-US" dirty="0" smtClean="0"/>
              <a:t>Rotating </a:t>
            </a:r>
            <a:r>
              <a:rPr lang="en-US" dirty="0"/>
              <a:t>the entire p-dimensional data </a:t>
            </a:r>
            <a:endParaRPr lang="en-US" dirty="0" smtClean="0"/>
          </a:p>
          <a:p>
            <a:pPr lvl="1"/>
            <a:r>
              <a:rPr lang="en-US" dirty="0"/>
              <a:t>M</a:t>
            </a:r>
            <a:r>
              <a:rPr lang="en-US" dirty="0" smtClean="0"/>
              <a:t>oving a </a:t>
            </a:r>
            <a:r>
              <a:rPr lang="en-US" dirty="0"/>
              <a:t>d(&lt; p)-dimensional plane through the space and projecting the data onto it. </a:t>
            </a:r>
            <a:endParaRPr lang="en-US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68" y="3542578"/>
            <a:ext cx="6466215" cy="263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0FE-17BE-4F5C-A7C4-28B445F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</a:t>
            </a:r>
            <a:r>
              <a:rPr lang="en-US" dirty="0"/>
              <a:t>the target plane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C8558-781F-44B2-B099-084EC5F3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500"/>
              </a:spcBef>
            </a:pPr>
            <a:r>
              <a:rPr lang="en-US" b="1" dirty="0" smtClean="0"/>
              <a:t>Grand </a:t>
            </a:r>
            <a:r>
              <a:rPr lang="en-US" b="1" dirty="0"/>
              <a:t>tour </a:t>
            </a:r>
            <a:r>
              <a:rPr lang="en-US" dirty="0"/>
              <a:t>uses a random selection of target plane. </a:t>
            </a:r>
          </a:p>
          <a:p>
            <a:pPr marL="228600" lvl="1">
              <a:spcBef>
                <a:spcPts val="1500"/>
              </a:spcBef>
            </a:pPr>
            <a:r>
              <a:rPr lang="en-US" b="1" dirty="0"/>
              <a:t>Guided tour </a:t>
            </a:r>
            <a:r>
              <a:rPr lang="en-US" dirty="0"/>
              <a:t>quantifies the structure present in each projection and uses this to guide the choice of target plane. </a:t>
            </a:r>
          </a:p>
          <a:p>
            <a:pPr marL="228600" lvl="1">
              <a:spcBef>
                <a:spcPts val="1500"/>
              </a:spcBef>
            </a:pPr>
            <a:r>
              <a:rPr lang="en-US" b="1" dirty="0"/>
              <a:t>Manual controls </a:t>
            </a:r>
            <a:r>
              <a:rPr lang="en-US" dirty="0"/>
              <a:t>let the user choose the target direction by manipulating the values of projection coefficients.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31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Using </a:t>
            </a:r>
            <a:r>
              <a:rPr lang="en-US" dirty="0"/>
              <a:t>Tours with numerical methods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5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0FE-17BE-4F5C-A7C4-28B445F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C8558-781F-44B2-B099-084EC5F3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786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0FE-17BE-4F5C-A7C4-28B445F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C8558-781F-44B2-B099-084EC5F3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89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End </a:t>
            </a:r>
            <a:r>
              <a:rPr lang="en-US" dirty="0"/>
              <a:t>notes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4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0FE-17BE-4F5C-A7C4-28B445F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C8558-781F-44B2-B099-084EC5F3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340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0FE-17BE-4F5C-A7C4-28B445F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C8558-781F-44B2-B099-084EC5F3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331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and Content Layout with Chart</a:t>
            </a:r>
            <a:endParaRPr lang="en-US" dirty="0"/>
          </a:p>
        </p:txBody>
      </p:sp>
      <p:graphicFrame>
        <p:nvGraphicFramePr>
          <p:cNvPr id="9" name="Content Placeholder 2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816718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Content Layout with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First bullet point here</a:t>
            </a:r>
          </a:p>
          <a:p>
            <a:r>
              <a:rPr lang="en-US"/>
              <a:t>Second bullet point here</a:t>
            </a:r>
          </a:p>
          <a:p>
            <a:r>
              <a:rPr lang="en-US"/>
              <a:t>Third bullet point here</a:t>
            </a:r>
          </a:p>
        </p:txBody>
      </p:sp>
      <p:graphicFrame>
        <p:nvGraphicFramePr>
          <p:cNvPr id="12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5319095"/>
              </p:ext>
            </p:extLst>
          </p:nvPr>
        </p:nvGraphicFramePr>
        <p:xfrm>
          <a:off x="6415088" y="2193925"/>
          <a:ext cx="4494213" cy="189622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9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056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Group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t>Class</a:t>
                      </a:r>
                      <a:r>
                        <a:rPr baseline="0"/>
                        <a:t> 2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0FE-17BE-4F5C-A7C4-28B445F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C8558-781F-44B2-B099-084EC5F3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90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and Content Layout with SmartArt</a:t>
            </a:r>
            <a:endParaRPr lang="en-US" dirty="0"/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888379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- 1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 Introduction</a:t>
            </a:r>
          </a:p>
          <a:p>
            <a:r>
              <a:rPr lang="en-US" dirty="0" smtClean="0"/>
              <a:t>2. Tours</a:t>
            </a:r>
          </a:p>
          <a:p>
            <a:r>
              <a:rPr lang="en-US" dirty="0" smtClean="0"/>
              <a:t>3. Using Tours with numerical methods</a:t>
            </a:r>
          </a:p>
          <a:p>
            <a:r>
              <a:rPr lang="en-US" dirty="0" smtClean="0"/>
              <a:t>4. End 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 Introduction</a:t>
            </a:r>
            <a:endParaRPr lang="en-US" altLang="zh-TW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dirty="0"/>
              <a:t>structure in multidimensional data when </a:t>
            </a:r>
            <a:r>
              <a:rPr lang="en-US" dirty="0" smtClean="0"/>
              <a:t>screen </a:t>
            </a:r>
            <a:r>
              <a:rPr lang="en-US" dirty="0"/>
              <a:t>are </a:t>
            </a:r>
            <a:r>
              <a:rPr lang="en-US" dirty="0" smtClean="0"/>
              <a:t>only 2D?</a:t>
            </a:r>
          </a:p>
        </p:txBody>
      </p:sp>
    </p:spTree>
    <p:extLst>
      <p:ext uri="{BB962C8B-B14F-4D97-AF65-F5344CB8AC3E}">
        <p14:creationId xmlns:p14="http://schemas.microsoft.com/office/powerpoint/2010/main" val="288321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projection ? (1/2)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4" y="2541239"/>
            <a:ext cx="5537094" cy="3251649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747" y="2541239"/>
            <a:ext cx="5417167" cy="325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projection ? (2/2)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Mathematically, a projection of data is computed by multiplying an </a:t>
            </a:r>
            <a:r>
              <a:rPr lang="en-US" dirty="0" smtClean="0"/>
              <a:t>n x </a:t>
            </a:r>
            <a:r>
              <a:rPr lang="en-US" dirty="0"/>
              <a:t>p data </a:t>
            </a:r>
            <a:r>
              <a:rPr lang="en-US" dirty="0" smtClean="0"/>
              <a:t>matrix (</a:t>
            </a:r>
            <a:r>
              <a:rPr lang="en-US" dirty="0"/>
              <a:t>Dot Product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3128800"/>
            <a:ext cx="4350108" cy="16699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4901721"/>
            <a:ext cx="3234690" cy="143215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01" y="2771146"/>
            <a:ext cx="4980291" cy="356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3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0FE-17BE-4F5C-A7C4-28B445F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blind men and the elephant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947" y="2025958"/>
            <a:ext cx="6978199" cy="4480739"/>
          </a:xfrm>
        </p:spPr>
      </p:pic>
      <p:sp>
        <p:nvSpPr>
          <p:cNvPr id="7" name="文字方塊 6"/>
          <p:cNvSpPr txBox="1"/>
          <p:nvPr/>
        </p:nvSpPr>
        <p:spPr>
          <a:xfrm rot="19549890">
            <a:off x="1311370" y="4426194"/>
            <a:ext cx="1466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PCA ??</a:t>
            </a:r>
            <a:endParaRPr lang="en-US" sz="2000" dirty="0"/>
          </a:p>
        </p:txBody>
      </p:sp>
      <p:sp>
        <p:nvSpPr>
          <p:cNvPr id="8" name="文字方塊 7"/>
          <p:cNvSpPr txBox="1"/>
          <p:nvPr/>
        </p:nvSpPr>
        <p:spPr>
          <a:xfrm rot="1559980">
            <a:off x="1050018" y="4199591"/>
            <a:ext cx="104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PP ??</a:t>
            </a:r>
            <a:endParaRPr 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91885" y="3634970"/>
            <a:ext cx="304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Fisher linear discrimination ??</a:t>
            </a:r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34208" y="2673012"/>
            <a:ext cx="2620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Multi D -&gt; 2D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824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 methods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they are commonly called as “tours”:</a:t>
            </a:r>
          </a:p>
          <a:p>
            <a:r>
              <a:rPr lang="en-US" dirty="0" err="1" smtClean="0"/>
              <a:t>GGobi</a:t>
            </a:r>
            <a:r>
              <a:rPr lang="en-US" dirty="0" smtClean="0"/>
              <a:t> :</a:t>
            </a:r>
          </a:p>
          <a:p>
            <a:pPr lvl="1"/>
            <a:r>
              <a:rPr lang="en-US" dirty="0"/>
              <a:t>Grand tour</a:t>
            </a:r>
          </a:p>
          <a:p>
            <a:pPr lvl="1"/>
            <a:r>
              <a:rPr lang="en-US" dirty="0"/>
              <a:t>PP guide tour</a:t>
            </a:r>
          </a:p>
          <a:p>
            <a:pPr lvl="1"/>
            <a:r>
              <a:rPr lang="en-US" dirty="0"/>
              <a:t>Manual </a:t>
            </a:r>
            <a:r>
              <a:rPr lang="en-US" dirty="0" smtClean="0"/>
              <a:t>control</a:t>
            </a:r>
          </a:p>
          <a:p>
            <a:r>
              <a:rPr lang="en-US" dirty="0"/>
              <a:t>When we use tours, what are we looking for in the data? We search for data projections that are not bell-shaped and, hence, not normally distributed, for example, clusters of points, outliers, nonlinear relationships, and low-dimensional substructures.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889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Tours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5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3489</TotalTime>
  <Words>362</Words>
  <Application>Microsoft Office PowerPoint</Application>
  <PresentationFormat>寬螢幕</PresentationFormat>
  <Paragraphs>72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5" baseType="lpstr">
      <vt:lpstr>新細明體</vt:lpstr>
      <vt:lpstr>Calibri</vt:lpstr>
      <vt:lpstr>Wingdings</vt:lpstr>
      <vt:lpstr>Educational subjects 16x9</vt:lpstr>
      <vt:lpstr>Grand Tours, Projection Pursuit Guided Tours, and Manual Controls </vt:lpstr>
      <vt:lpstr>Summary</vt:lpstr>
      <vt:lpstr>Contents</vt:lpstr>
      <vt:lpstr>1. Introduction</vt:lpstr>
      <vt:lpstr>What is projection ? (1/2)</vt:lpstr>
      <vt:lpstr>What is projection ? (2/2)</vt:lpstr>
      <vt:lpstr>The blind men and the elephant</vt:lpstr>
      <vt:lpstr>Interpolation methods</vt:lpstr>
      <vt:lpstr>2. Tours</vt:lpstr>
      <vt:lpstr>Movement of projection plane</vt:lpstr>
      <vt:lpstr>Selecting the target plane</vt:lpstr>
      <vt:lpstr>3. Using Tours with numerical methods</vt:lpstr>
      <vt:lpstr>PowerPoint 簡報</vt:lpstr>
      <vt:lpstr>PowerPoint 簡報</vt:lpstr>
      <vt:lpstr>4. End notes</vt:lpstr>
      <vt:lpstr>PowerPoint 簡報</vt:lpstr>
      <vt:lpstr>PowerPoint 簡報</vt:lpstr>
      <vt:lpstr>Title and Content Layout with Chart</vt:lpstr>
      <vt:lpstr>Two Content Layout with Table</vt:lpstr>
      <vt:lpstr>Title and Content Layout with SmartArt</vt:lpstr>
      <vt:lpstr>Add a Slide Title - 1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Grand Tours, Projection Pursuit Guided Tours, and Manual Controls </dc:title>
  <dc:creator>Weber Huang</dc:creator>
  <cp:lastModifiedBy>Weber Huang</cp:lastModifiedBy>
  <cp:revision>18</cp:revision>
  <dcterms:created xsi:type="dcterms:W3CDTF">2019-11-22T04:57:36Z</dcterms:created>
  <dcterms:modified xsi:type="dcterms:W3CDTF">2019-11-24T17:34:27Z</dcterms:modified>
</cp:coreProperties>
</file>